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4"/>
    <p:sldMasterId id="2147483708" r:id="rId5"/>
    <p:sldMasterId id="2147483722" r:id="rId6"/>
    <p:sldMasterId id="2147483735" r:id="rId7"/>
    <p:sldMasterId id="2147483754" r:id="rId8"/>
    <p:sldMasterId id="2147483766" r:id="rId9"/>
  </p:sldMasterIdLst>
  <p:notesMasterIdLst>
    <p:notesMasterId r:id="rId49"/>
  </p:notesMasterIdLst>
  <p:sldIdLst>
    <p:sldId id="391" r:id="rId10"/>
    <p:sldId id="390" r:id="rId11"/>
    <p:sldId id="259" r:id="rId12"/>
    <p:sldId id="392" r:id="rId13"/>
    <p:sldId id="258" r:id="rId14"/>
    <p:sldId id="393" r:id="rId15"/>
    <p:sldId id="394" r:id="rId16"/>
    <p:sldId id="400" r:id="rId17"/>
    <p:sldId id="395" r:id="rId18"/>
    <p:sldId id="399" r:id="rId19"/>
    <p:sldId id="396" r:id="rId20"/>
    <p:sldId id="397" r:id="rId21"/>
    <p:sldId id="398" r:id="rId22"/>
    <p:sldId id="329" r:id="rId23"/>
    <p:sldId id="294" r:id="rId24"/>
    <p:sldId id="387" r:id="rId25"/>
    <p:sldId id="300" r:id="rId26"/>
    <p:sldId id="301" r:id="rId27"/>
    <p:sldId id="302" r:id="rId28"/>
    <p:sldId id="303" r:id="rId29"/>
    <p:sldId id="304" r:id="rId30"/>
    <p:sldId id="305" r:id="rId31"/>
    <p:sldId id="354" r:id="rId32"/>
    <p:sldId id="401" r:id="rId33"/>
    <p:sldId id="359" r:id="rId34"/>
    <p:sldId id="402" r:id="rId35"/>
    <p:sldId id="403" r:id="rId36"/>
    <p:sldId id="404" r:id="rId37"/>
    <p:sldId id="405" r:id="rId38"/>
    <p:sldId id="365" r:id="rId39"/>
    <p:sldId id="406" r:id="rId40"/>
    <p:sldId id="408" r:id="rId41"/>
    <p:sldId id="412" r:id="rId42"/>
    <p:sldId id="409" r:id="rId43"/>
    <p:sldId id="411" r:id="rId44"/>
    <p:sldId id="278" r:id="rId45"/>
    <p:sldId id="407" r:id="rId46"/>
    <p:sldId id="413" r:id="rId47"/>
    <p:sldId id="32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66"/>
    <a:srgbClr val="FFFFFF"/>
    <a:srgbClr val="006600"/>
    <a:srgbClr val="990033"/>
    <a:srgbClr val="CC0099"/>
    <a:srgbClr val="FFFF99"/>
    <a:srgbClr val="FFCC99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18" autoAdjust="0"/>
    <p:restoredTop sz="94660"/>
  </p:normalViewPr>
  <p:slideViewPr>
    <p:cSldViewPr>
      <p:cViewPr varScale="1">
        <p:scale>
          <a:sx n="68" d="100"/>
          <a:sy n="68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E7EC06B-6126-444A-83AB-71EA4D060F1A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B1E8D7-D735-40B6-8A11-5C1C8CBA6DDD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11332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22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1E8D7-D735-40B6-8A11-5C1C8CBA6DDD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00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1E8D7-D735-40B6-8A11-5C1C8CBA6DDD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8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1E8D7-D735-40B6-8A11-5C1C8CBA6DDD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3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1E8D7-D735-40B6-8A11-5C1C8CBA6DDD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470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4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89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89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986397" y="578171"/>
            <a:ext cx="1949100" cy="2141211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2364667" y="2640033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364667" y="3552568"/>
            <a:ext cx="7462800" cy="5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10062169" y="4833925"/>
            <a:ext cx="1085385" cy="136293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10662533" y="5726429"/>
            <a:ext cx="247560" cy="44764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450936" y="4656294"/>
            <a:ext cx="1108065" cy="128181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818716" y="3831037"/>
            <a:ext cx="371120" cy="57460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016333" y="616327"/>
            <a:ext cx="908065" cy="285776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72882" y="6015481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746073" y="605997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280983" y="889496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0487272" y="822701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90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11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81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371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1162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504146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65518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493549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5058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959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845269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1916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656247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012440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929014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609041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730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042484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904145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41084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15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423104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925144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855405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834219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54367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34509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2546468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977939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7561098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527555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594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493326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587248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141697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628696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2364667" y="2640033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364667" y="3552568"/>
            <a:ext cx="7462800" cy="5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976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500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2174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629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2502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895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379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17891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3634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33378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7486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0110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4840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121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986397" y="578171"/>
            <a:ext cx="1949100" cy="2141211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2364667" y="2640033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364667" y="3552568"/>
            <a:ext cx="7462800" cy="5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10062169" y="4833925"/>
            <a:ext cx="1085385" cy="136293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10662533" y="5726429"/>
            <a:ext cx="247560" cy="44764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450936" y="4656294"/>
            <a:ext cx="1108065" cy="128181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818716" y="3831037"/>
            <a:ext cx="371120" cy="57460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016333" y="616327"/>
            <a:ext cx="908065" cy="285776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72882" y="6015481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746073" y="605997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280983" y="889496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0487272" y="822701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440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2281785" y="1406383"/>
            <a:ext cx="3939" cy="1863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053255" y="674684"/>
            <a:ext cx="10558975" cy="5828245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705895" y="466400"/>
            <a:ext cx="10750127" cy="6016339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733633" y="491494"/>
            <a:ext cx="1170972" cy="836719"/>
            <a:chOff x="550224" y="368620"/>
            <a:chExt cx="878229" cy="627539"/>
          </a:xfrm>
        </p:grpSpPr>
        <p:sp>
          <p:nvSpPr>
            <p:cNvPr id="41" name="Google Shape;41;p4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2285733" y="1582433"/>
            <a:ext cx="7620400" cy="36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41853" algn="ctr" rtl="0"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1219170" lvl="1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✗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828754" lvl="2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■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2438339" lvl="3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●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3047924" lvl="4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○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3657509" lvl="5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■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4267093" lvl="6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●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4876678" lvl="7" indent="-541853" algn="ctr" rtl="0">
              <a:spcBef>
                <a:spcPts val="1333"/>
              </a:spcBef>
              <a:spcAft>
                <a:spcPts val="0"/>
              </a:spcAft>
              <a:buSzPts val="2800"/>
              <a:buFont typeface="Nunito SemiBold"/>
              <a:buChar char="○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5486263" lvl="8" indent="-541853" algn="ctr" rtl="0">
              <a:spcBef>
                <a:spcPts val="1333"/>
              </a:spcBef>
              <a:spcAft>
                <a:spcPts val="1333"/>
              </a:spcAft>
              <a:buSzPts val="2800"/>
              <a:buFont typeface="Nunito SemiBold"/>
              <a:buChar char="■"/>
              <a:defRPr sz="3733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8" name="Google Shape;48;p4"/>
          <p:cNvSpPr/>
          <p:nvPr/>
        </p:nvSpPr>
        <p:spPr>
          <a:xfrm rot="-10653455">
            <a:off x="411872" y="4549353"/>
            <a:ext cx="1086664" cy="136454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rot="5624237">
            <a:off x="11052895" y="3822455"/>
            <a:ext cx="720159" cy="352312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8345524" y="-158950"/>
            <a:ext cx="151107" cy="1272065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8612885" y="97747"/>
            <a:ext cx="107249" cy="532052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648134" y="338347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679413" y="307517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823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856701" y="442364"/>
            <a:ext cx="9257791" cy="1237008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1219170" lvl="1" indent="-491054" rtl="0">
              <a:spcBef>
                <a:spcPts val="1333"/>
              </a:spcBef>
              <a:spcAft>
                <a:spcPts val="0"/>
              </a:spcAft>
              <a:buSzPts val="2200"/>
              <a:buChar char="✗"/>
              <a:defRPr/>
            </a:lvl2pPr>
            <a:lvl3pPr marL="1828754" lvl="2" indent="-491054" rtl="0">
              <a:spcBef>
                <a:spcPts val="1333"/>
              </a:spcBef>
              <a:spcAft>
                <a:spcPts val="0"/>
              </a:spcAft>
              <a:buSzPts val="2200"/>
              <a:buChar char="■"/>
              <a:defRPr/>
            </a:lvl3pPr>
            <a:lvl4pPr marL="2438339" lvl="3" indent="-491054" rtl="0">
              <a:spcBef>
                <a:spcPts val="1333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 rtl="0">
              <a:spcBef>
                <a:spcPts val="1333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 rtl="0">
              <a:spcBef>
                <a:spcPts val="1333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 rtl="0">
              <a:spcBef>
                <a:spcPts val="1333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 rtl="0">
              <a:spcBef>
                <a:spcPts val="1333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 rtl="0">
              <a:spcBef>
                <a:spcPts val="1333"/>
              </a:spcBef>
              <a:spcAft>
                <a:spcPts val="1333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1" name="Google Shape;61;p5"/>
          <p:cNvSpPr/>
          <p:nvPr/>
        </p:nvSpPr>
        <p:spPr>
          <a:xfrm>
            <a:off x="4287149" y="494923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6260340" y="53941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326324" y="5459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11437699" y="3943239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6471862" y="6143069"/>
            <a:ext cx="1135532" cy="20688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65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29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6000">
                <a:schemeClr val="lt1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rot="10800000">
            <a:off x="637494" y="665999"/>
            <a:ext cx="5188773" cy="5852601"/>
          </a:xfrm>
          <a:custGeom>
            <a:avLst/>
            <a:gdLst/>
            <a:ahLst/>
            <a:cxnLst/>
            <a:rect l="l" t="t" r="r" b="b"/>
            <a:pathLst>
              <a:path w="873041" h="513236" extrusionOk="0">
                <a:moveTo>
                  <a:pt x="807026" y="87874"/>
                </a:moveTo>
                <a:cubicBezTo>
                  <a:pt x="687888" y="-12496"/>
                  <a:pt x="94894" y="-27493"/>
                  <a:pt x="35062" y="46020"/>
                </a:cubicBezTo>
                <a:cubicBezTo>
                  <a:pt x="-6967" y="97718"/>
                  <a:pt x="2767" y="252111"/>
                  <a:pt x="1233" y="323344"/>
                </a:cubicBezTo>
                <a:cubicBezTo>
                  <a:pt x="-5849" y="404706"/>
                  <a:pt x="16010" y="492163"/>
                  <a:pt x="108027" y="508036"/>
                </a:cubicBezTo>
                <a:cubicBezTo>
                  <a:pt x="181211" y="520007"/>
                  <a:pt x="256478" y="507488"/>
                  <a:pt x="330298" y="508036"/>
                </a:cubicBezTo>
                <a:cubicBezTo>
                  <a:pt x="482038" y="490497"/>
                  <a:pt x="728667" y="541318"/>
                  <a:pt x="831077" y="410055"/>
                </a:cubicBezTo>
                <a:cubicBezTo>
                  <a:pt x="891479" y="316196"/>
                  <a:pt x="889396" y="168425"/>
                  <a:pt x="807026" y="878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479518" y="494934"/>
            <a:ext cx="5158861" cy="5867065"/>
          </a:xfrm>
          <a:custGeom>
            <a:avLst/>
            <a:gdLst/>
            <a:ahLst/>
            <a:cxnLst/>
            <a:rect l="l" t="t" r="r" b="b"/>
            <a:pathLst>
              <a:path w="1717712" h="1953518" extrusionOk="0">
                <a:moveTo>
                  <a:pt x="1717677" y="1051758"/>
                </a:moveTo>
                <a:cubicBezTo>
                  <a:pt x="1717041" y="813899"/>
                  <a:pt x="1713292" y="575995"/>
                  <a:pt x="1710661" y="338136"/>
                </a:cubicBezTo>
                <a:cubicBezTo>
                  <a:pt x="1721382" y="143007"/>
                  <a:pt x="1668478" y="-11692"/>
                  <a:pt x="1396636" y="695"/>
                </a:cubicBezTo>
                <a:cubicBezTo>
                  <a:pt x="1075945" y="147"/>
                  <a:pt x="626492" y="30556"/>
                  <a:pt x="313102" y="62895"/>
                </a:cubicBezTo>
                <a:cubicBezTo>
                  <a:pt x="228254" y="71248"/>
                  <a:pt x="127029" y="84929"/>
                  <a:pt x="80877" y="166423"/>
                </a:cubicBezTo>
                <a:cubicBezTo>
                  <a:pt x="57506" y="207641"/>
                  <a:pt x="52222" y="256313"/>
                  <a:pt x="47991" y="302574"/>
                </a:cubicBezTo>
                <a:cubicBezTo>
                  <a:pt x="26527" y="536443"/>
                  <a:pt x="5742" y="770773"/>
                  <a:pt x="765" y="1005673"/>
                </a:cubicBezTo>
                <a:cubicBezTo>
                  <a:pt x="-2436" y="1229303"/>
                  <a:pt x="2826" y="1455674"/>
                  <a:pt x="47355" y="1675512"/>
                </a:cubicBezTo>
                <a:cubicBezTo>
                  <a:pt x="105433" y="1930275"/>
                  <a:pt x="294247" y="1910587"/>
                  <a:pt x="507266" y="1924377"/>
                </a:cubicBezTo>
                <a:cubicBezTo>
                  <a:pt x="802152" y="1942663"/>
                  <a:pt x="1097629" y="1958514"/>
                  <a:pt x="1393172" y="1952046"/>
                </a:cubicBezTo>
                <a:cubicBezTo>
                  <a:pt x="1441055" y="1950775"/>
                  <a:pt x="1490210" y="1947420"/>
                  <a:pt x="1535440" y="1930429"/>
                </a:cubicBezTo>
                <a:cubicBezTo>
                  <a:pt x="1677402" y="1878007"/>
                  <a:pt x="1689065" y="1706645"/>
                  <a:pt x="1699874" y="1577005"/>
                </a:cubicBezTo>
                <a:cubicBezTo>
                  <a:pt x="1715068" y="1402398"/>
                  <a:pt x="1718093" y="1226979"/>
                  <a:pt x="1717677" y="1051758"/>
                </a:cubicBezTo>
                <a:close/>
                <a:moveTo>
                  <a:pt x="1684308" y="1587616"/>
                </a:moveTo>
                <a:cubicBezTo>
                  <a:pt x="1671833" y="1818701"/>
                  <a:pt x="1618008" y="1947946"/>
                  <a:pt x="1360789" y="1937861"/>
                </a:cubicBezTo>
                <a:cubicBezTo>
                  <a:pt x="1016574" y="1942663"/>
                  <a:pt x="672358" y="1921374"/>
                  <a:pt x="329042" y="1897608"/>
                </a:cubicBezTo>
                <a:cubicBezTo>
                  <a:pt x="86951" y="1886316"/>
                  <a:pt x="53428" y="1699979"/>
                  <a:pt x="34726" y="1498208"/>
                </a:cubicBezTo>
                <a:cubicBezTo>
                  <a:pt x="-9452" y="1099970"/>
                  <a:pt x="26790" y="698817"/>
                  <a:pt x="62702" y="301390"/>
                </a:cubicBezTo>
                <a:cubicBezTo>
                  <a:pt x="68753" y="111151"/>
                  <a:pt x="183835" y="84798"/>
                  <a:pt x="348357" y="74011"/>
                </a:cubicBezTo>
                <a:cubicBezTo>
                  <a:pt x="645698" y="44939"/>
                  <a:pt x="1089889" y="7404"/>
                  <a:pt x="1389160" y="15363"/>
                </a:cubicBezTo>
                <a:cubicBezTo>
                  <a:pt x="1422529" y="16262"/>
                  <a:pt x="1545876" y="-5817"/>
                  <a:pt x="1635416" y="89906"/>
                </a:cubicBezTo>
                <a:cubicBezTo>
                  <a:pt x="1708337" y="167848"/>
                  <a:pt x="1693692" y="282645"/>
                  <a:pt x="1696388" y="380999"/>
                </a:cubicBezTo>
                <a:cubicBezTo>
                  <a:pt x="1696805" y="783117"/>
                  <a:pt x="1718115" y="1186353"/>
                  <a:pt x="1684242" y="15876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1177833" y="1339984"/>
            <a:ext cx="3839200" cy="126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1"/>
          </p:nvPr>
        </p:nvSpPr>
        <p:spPr>
          <a:xfrm>
            <a:off x="1178033" y="2771217"/>
            <a:ext cx="3839200" cy="27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✗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5" name="Google Shape;75;p6"/>
          <p:cNvSpPr/>
          <p:nvPr/>
        </p:nvSpPr>
        <p:spPr>
          <a:xfrm rot="5400000">
            <a:off x="4819390" y="3442248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"/>
          <p:cNvSpPr/>
          <p:nvPr/>
        </p:nvSpPr>
        <p:spPr>
          <a:xfrm rot="5400000">
            <a:off x="5540742" y="469717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 rot="10800000">
            <a:off x="723383" y="5986900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/>
          <p:nvPr/>
        </p:nvSpPr>
        <p:spPr>
          <a:xfrm rot="5130764">
            <a:off x="330190" y="549114"/>
            <a:ext cx="994517" cy="1033772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3993032" y="400739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1994262" y="6170762"/>
            <a:ext cx="1135532" cy="20688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6"/>
          <p:cNvSpPr/>
          <p:nvPr/>
        </p:nvSpPr>
        <p:spPr>
          <a:xfrm rot="10800000">
            <a:off x="727688" y="6240338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7858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856701" y="442364"/>
            <a:ext cx="9257791" cy="1237008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4003600" cy="36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✗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6149152" y="2008467"/>
            <a:ext cx="4003600" cy="36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✗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0" name="Google Shape;90;p7"/>
          <p:cNvSpPr/>
          <p:nvPr/>
        </p:nvSpPr>
        <p:spPr>
          <a:xfrm>
            <a:off x="10851766" y="316035"/>
            <a:ext cx="985341" cy="1237312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1396892" y="3796060"/>
            <a:ext cx="349497" cy="308144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5902355" y="6299608"/>
            <a:ext cx="1184197" cy="81987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7158362" y="6340678"/>
            <a:ext cx="115853" cy="41572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7384870" y="6340232"/>
            <a:ext cx="399637" cy="5424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434048" y="1370193"/>
            <a:ext cx="151107" cy="1272065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342669" y="1494769"/>
            <a:ext cx="107249" cy="532052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40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856701" y="442364"/>
            <a:ext cx="9257791" cy="1237008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2669200" cy="37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body" idx="2"/>
          </p:nvPr>
        </p:nvSpPr>
        <p:spPr>
          <a:xfrm>
            <a:off x="4533851" y="2008467"/>
            <a:ext cx="2669200" cy="37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body" idx="3"/>
          </p:nvPr>
        </p:nvSpPr>
        <p:spPr>
          <a:xfrm>
            <a:off x="7483468" y="2008467"/>
            <a:ext cx="2669200" cy="37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6" name="Google Shape;106;p8"/>
          <p:cNvSpPr/>
          <p:nvPr/>
        </p:nvSpPr>
        <p:spPr>
          <a:xfrm rot="10338673">
            <a:off x="11663971" y="1555035"/>
            <a:ext cx="151213" cy="12729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 rot="10338673">
            <a:off x="11831130" y="2153643"/>
            <a:ext cx="107325" cy="532427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4203022" y="508141"/>
            <a:ext cx="1184197" cy="81987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5459028" y="549211"/>
            <a:ext cx="115853" cy="41572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5685536" y="548765"/>
            <a:ext cx="399637" cy="5424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 rot="5534346">
            <a:off x="29788" y="4545749"/>
            <a:ext cx="908759" cy="285993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8122707" y="6354739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8623179" y="6496483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091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9"/>
          <p:cNvSpPr/>
          <p:nvPr/>
        </p:nvSpPr>
        <p:spPr>
          <a:xfrm>
            <a:off x="856701" y="442364"/>
            <a:ext cx="9257791" cy="1237008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9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0" name="Google Shape;120;p9"/>
          <p:cNvSpPr/>
          <p:nvPr/>
        </p:nvSpPr>
        <p:spPr>
          <a:xfrm>
            <a:off x="434048" y="1370193"/>
            <a:ext cx="151107" cy="1272065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9"/>
          <p:cNvSpPr/>
          <p:nvPr/>
        </p:nvSpPr>
        <p:spPr>
          <a:xfrm>
            <a:off x="342669" y="1494769"/>
            <a:ext cx="107249" cy="532052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3880749" y="503913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5853940" y="548403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326324" y="5459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11499550" y="2342806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6205899" y="6073993"/>
            <a:ext cx="908065" cy="285776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533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0"/>
          <p:cNvSpPr/>
          <p:nvPr/>
        </p:nvSpPr>
        <p:spPr>
          <a:xfrm>
            <a:off x="856700" y="5622168"/>
            <a:ext cx="7853765" cy="750185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097435" y="5682411"/>
            <a:ext cx="7363600" cy="52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5" name="Google Shape;135;p10"/>
          <p:cNvSpPr/>
          <p:nvPr/>
        </p:nvSpPr>
        <p:spPr>
          <a:xfrm rot="5400000">
            <a:off x="416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 rot="-9525180">
            <a:off x="337132" y="5811193"/>
            <a:ext cx="387347" cy="30844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 rot="-9525180">
            <a:off x="290359" y="6017223"/>
            <a:ext cx="176653" cy="121715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 rot="-167066">
            <a:off x="6578987" y="484853"/>
            <a:ext cx="1184192" cy="81985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 rot="-167066">
            <a:off x="7835157" y="490943"/>
            <a:ext cx="115852" cy="41572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/>
          <p:nvPr/>
        </p:nvSpPr>
        <p:spPr>
          <a:xfrm rot="-167066">
            <a:off x="8061517" y="472613"/>
            <a:ext cx="399635" cy="5424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/>
          <p:nvPr/>
        </p:nvSpPr>
        <p:spPr>
          <a:xfrm rot="5400000">
            <a:off x="11040351" y="3327685"/>
            <a:ext cx="1134187" cy="206636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699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11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249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 - Dark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6" name="Google Shape;156;p12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3014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 - Half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1760302">
            <a:off x="6117867" y="849515"/>
            <a:ext cx="5608848" cy="5482596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9" name="Google Shape;169;p13"/>
          <p:cNvGrpSpPr/>
          <p:nvPr/>
        </p:nvGrpSpPr>
        <p:grpSpPr>
          <a:xfrm>
            <a:off x="5836383" y="575418"/>
            <a:ext cx="5814403" cy="5707165"/>
            <a:chOff x="576654" y="555403"/>
            <a:chExt cx="3865959" cy="3794658"/>
          </a:xfrm>
        </p:grpSpPr>
        <p:sp>
          <p:nvSpPr>
            <p:cNvPr id="170" name="Google Shape;170;p13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3"/>
          <p:cNvSpPr/>
          <p:nvPr/>
        </p:nvSpPr>
        <p:spPr>
          <a:xfrm rot="2700000">
            <a:off x="6626279" y="1272902"/>
            <a:ext cx="267959" cy="230468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8434612">
            <a:off x="10414313" y="5279020"/>
            <a:ext cx="720367" cy="352413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583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296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2855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4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0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1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96212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8" r:id="rId2"/>
    <p:sldLayoutId id="214748372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386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 thruBlk="1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9282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ransition>
    <p:fade thruBlk="1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88AA11-6517-4832-937F-855B24EE3E85}" type="datetimeFigureOut">
              <a:rPr lang="ar-KW" smtClean="0"/>
              <a:pPr/>
              <a:t>21/08/1442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D8C27-E52C-4BF3-B81D-E2A95FA104F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0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74272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18.jpeg"/><Relationship Id="rId5" Type="http://schemas.microsoft.com/office/2007/relationships/media" Target="../media/media2.mp3"/><Relationship Id="rId10" Type="http://schemas.openxmlformats.org/officeDocument/2006/relationships/image" Target="../media/image17.jp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2800" dirty="0"/>
              <a:t>(match the opposites)</a:t>
            </a:r>
            <a:endParaRPr sz="28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461FD10-6BF1-4992-B7D8-C60635BFF9FE}"/>
              </a:ext>
            </a:extLst>
          </p:cNvPr>
          <p:cNvSpPr/>
          <p:nvPr/>
        </p:nvSpPr>
        <p:spPr>
          <a:xfrm>
            <a:off x="1968488" y="4519142"/>
            <a:ext cx="80586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https://wordwall.net/play/5199/284/516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67F6B0-B16F-43F6-8F2C-437D5D77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A5BEE0-453B-49B2-B434-428C50426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artoon Selfish Stock Illustrations – 362 Cartoon Selfish Stock  Illustrations, Vectors &amp; Clipart - Dreamstime">
            <a:extLst>
              <a:ext uri="{FF2B5EF4-FFF2-40B4-BE49-F238E27FC236}">
                <a16:creationId xmlns:a16="http://schemas.microsoft.com/office/drawing/2014/main" id="{21C1078E-B374-4587-ADE1-6A232B668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11731"/>
          <a:stretch/>
        </p:blipFill>
        <p:spPr bwMode="auto">
          <a:xfrm>
            <a:off x="307975" y="0"/>
            <a:ext cx="11620673" cy="60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495CA42-4DD1-4D49-B179-757F56F635DF}"/>
              </a:ext>
            </a:extLst>
          </p:cNvPr>
          <p:cNvSpPr/>
          <p:nvPr/>
        </p:nvSpPr>
        <p:spPr>
          <a:xfrm>
            <a:off x="1847528" y="549748"/>
            <a:ext cx="479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83D0D96-83AC-45F5-93B8-0939C1363D10}"/>
              </a:ext>
            </a:extLst>
          </p:cNvPr>
          <p:cNvSpPr txBox="1"/>
          <p:nvPr/>
        </p:nvSpPr>
        <p:spPr>
          <a:xfrm>
            <a:off x="9313330" y="642541"/>
            <a:ext cx="6105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B71E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6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911424" y="116632"/>
            <a:ext cx="8976320" cy="100811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They are so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imaginative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.</a:t>
            </a:r>
            <a:endParaRPr kumimoji="0" lang="ar-KW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414FA4-923D-4F5C-955F-31D46E478C21}"/>
              </a:ext>
            </a:extLst>
          </p:cNvPr>
          <p:cNvSpPr/>
          <p:nvPr/>
        </p:nvSpPr>
        <p:spPr>
          <a:xfrm>
            <a:off x="623392" y="5877272"/>
            <a:ext cx="999901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2A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good at thinking of new, original, and clever ideas.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E0E94F-9FA6-477B-B635-EFD8C777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853" y="1551527"/>
            <a:ext cx="4104456" cy="4056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63AD6-43AE-46ED-BE20-736F03764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556792"/>
            <a:ext cx="4104456" cy="40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ativ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0456" y="476672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400" y="196986"/>
            <a:ext cx="8856984" cy="1512168"/>
          </a:xfrm>
          <a:solidFill>
            <a:schemeClr val="bg1">
              <a:alpha val="85882"/>
            </a:schemeClr>
          </a:solidFill>
          <a:ln w="76200"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/>
          <a:p>
            <a:r>
              <a:rPr lang="en-US" sz="8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imaginative</a:t>
            </a:r>
            <a:endParaRPr lang="ar-KW" sz="8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lfish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7758" y="3111556"/>
            <a:ext cx="487363" cy="487363"/>
          </a:xfrm>
          <a:prstGeom prst="rect">
            <a:avLst/>
          </a:prstGeom>
        </p:spPr>
      </p:pic>
      <p:pic>
        <p:nvPicPr>
          <p:cNvPr id="7" name="imaginative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0056" y="2003943"/>
            <a:ext cx="487363" cy="487363"/>
          </a:xfrm>
          <a:prstGeom prst="rect">
            <a:avLst/>
          </a:prstGeom>
        </p:spPr>
      </p:pic>
      <p:pic>
        <p:nvPicPr>
          <p:cNvPr id="5" name="generous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0056" y="772066"/>
            <a:ext cx="487363" cy="4873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3392" y="476672"/>
            <a:ext cx="9217024" cy="4608512"/>
          </a:xfrm>
          <a:noFill/>
          <a:ln w="76200">
            <a:noFill/>
          </a:ln>
        </p:spPr>
        <p:txBody>
          <a:bodyPr>
            <a:norm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generous        (adj.)</a:t>
            </a:r>
          </a:p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imaginative    (adj.)</a:t>
            </a:r>
          </a:p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selfish             (adj.)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80239"/>
          <a:stretch/>
        </p:blipFill>
        <p:spPr>
          <a:xfrm>
            <a:off x="7980806" y="2897560"/>
            <a:ext cx="1856647" cy="3974581"/>
          </a:xfrm>
          <a:prstGeom prst="rect">
            <a:avLst/>
          </a:prstGeom>
        </p:spPr>
      </p:pic>
      <p:pic>
        <p:nvPicPr>
          <p:cNvPr id="1026" name="Picture 2" descr="نتيجة بحث الصور عن ‪No‬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453" y="3884379"/>
            <a:ext cx="2031551" cy="120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ood bank clip art - Clip Art Library">
            <a:extLst>
              <a:ext uri="{FF2B5EF4-FFF2-40B4-BE49-F238E27FC236}">
                <a16:creationId xmlns:a16="http://schemas.microsoft.com/office/drawing/2014/main" id="{E3F247B5-1375-4E82-978D-C1A7B211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666" y="331540"/>
            <a:ext cx="223224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03CE3-4D79-45BD-9542-355E2426B7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3512" y="4149080"/>
            <a:ext cx="33337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7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-26077"/>
            <a:ext cx="5951984" cy="68565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28048" y="4293096"/>
            <a:ext cx="4469796" cy="2304256"/>
          </a:xfrm>
          <a:prstGeom prst="round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54545">
                      <a:lumMod val="75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Student’s Book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54545">
                      <a:lumMod val="75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Page 58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0198FF3-A999-4C8B-961C-2CBED71A3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868" y="384672"/>
            <a:ext cx="3474155" cy="39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32000" contrast="48000"/>
          </a:blip>
          <a:stretch>
            <a:fillRect/>
          </a:stretch>
        </p:blipFill>
        <p:spPr>
          <a:xfrm>
            <a:off x="11186" y="-314808"/>
            <a:ext cx="12192000" cy="7173416"/>
          </a:xfrm>
          <a:prstGeom prst="rect">
            <a:avLst/>
          </a:prstGeom>
        </p:spPr>
      </p:pic>
      <p:pic>
        <p:nvPicPr>
          <p:cNvPr id="9224" name="Picture 8" descr="Shy emoticon Royalty Free Vector Image - VectorStock">
            <a:extLst>
              <a:ext uri="{FF2B5EF4-FFF2-40B4-BE49-F238E27FC236}">
                <a16:creationId xmlns:a16="http://schemas.microsoft.com/office/drawing/2014/main" id="{4B92D10B-8E01-4FCD-8827-C0769735A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" b="5555"/>
          <a:stretch/>
        </p:blipFill>
        <p:spPr bwMode="auto">
          <a:xfrm>
            <a:off x="10200456" y="188640"/>
            <a:ext cx="134264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1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617" y="963699"/>
            <a:ext cx="4960388" cy="238003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>
                <a:ln>
                  <a:solidFill>
                    <a:schemeClr val="bg1"/>
                  </a:solidFill>
                </a:ln>
              </a:rPr>
              <a:t>Check your answers!</a:t>
            </a:r>
          </a:p>
        </p:txBody>
      </p:sp>
      <p:pic>
        <p:nvPicPr>
          <p:cNvPr id="6" name="Picture 4" descr="Aesthetic Vision Board: Getting Ready for Your Consultation">
            <a:extLst>
              <a:ext uri="{FF2B5EF4-FFF2-40B4-BE49-F238E27FC236}">
                <a16:creationId xmlns:a16="http://schemas.microsoft.com/office/drawing/2014/main" id="{17DD9A36-08D7-4AAD-8A68-74AB32FBA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r="20740" b="3"/>
          <a:stretch/>
        </p:blipFill>
        <p:spPr bwMode="auto">
          <a:xfrm>
            <a:off x="7555450" y="1116345"/>
            <a:ext cx="3360025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0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283672"/>
            <a:ext cx="3672408" cy="1143000"/>
          </a:xfr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sz="4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generous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36693" y="283672"/>
            <a:ext cx="3270686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friendly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08168" y="283672"/>
            <a:ext cx="4283042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imaginative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835" y="1988840"/>
            <a:ext cx="3371617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shy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36693" y="1988840"/>
            <a:ext cx="3270686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selfish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8168" y="1915770"/>
            <a:ext cx="4283042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impatient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7368" y="5394351"/>
            <a:ext cx="10873208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Adobe Gothic Std B" panose="020B0800000000000000" pitchFamily="34" charset="-128"/>
                <a:cs typeface="+mj-cs"/>
              </a:rPr>
              <a:t>1-Anwar likes being with people.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379418"/>
            <a:ext cx="3290262" cy="1828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B8928-92E4-436E-B812-A13BF7FA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10" y="3273526"/>
            <a:ext cx="2227515" cy="20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160" y="272881"/>
            <a:ext cx="2530624" cy="1143000"/>
          </a:xfr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generous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64152" y="283672"/>
            <a:ext cx="3528392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imaginative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21160" y="1975471"/>
            <a:ext cx="2170584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shy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3177" y="1417340"/>
            <a:ext cx="2530624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selfish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64152" y="1988840"/>
            <a:ext cx="3024336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impatient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47528" y="5343487"/>
            <a:ext cx="8507288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2- Jamal doesn’t like sharing things.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90" y="2741638"/>
            <a:ext cx="3282799" cy="2383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60" y="3429000"/>
            <a:ext cx="198734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8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356" y="160424"/>
            <a:ext cx="2530624" cy="1143000"/>
          </a:xfr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generous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76120" y="215070"/>
            <a:ext cx="3173524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imaginative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1869" y="3550570"/>
            <a:ext cx="2530624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shy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44448" y="1823437"/>
            <a:ext cx="3024336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impatient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42356" y="4955545"/>
            <a:ext cx="8507288" cy="16746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3-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Nisreen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 can’t wait for things.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052EE-0A3C-4D9A-9E35-A7725B11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003" y="1470325"/>
            <a:ext cx="3223245" cy="32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4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tatement by Secretary Pompeo on the Occasion of Eid al-Fitr | U.S. Embassy  &amp; Consulates in India">
            <a:extLst>
              <a:ext uri="{FF2B5EF4-FFF2-40B4-BE49-F238E27FC236}">
                <a16:creationId xmlns:a16="http://schemas.microsoft.com/office/drawing/2014/main" id="{71F8D449-63C3-4520-B9AD-22D2B1B6A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6298010" y="4333009"/>
            <a:ext cx="5915760" cy="1664649"/>
          </a:xfrm>
          <a:prstGeom prst="rect">
            <a:avLst/>
          </a:prstGeom>
        </p:spPr>
        <p:txBody>
          <a:bodyPr spcFirstLastPara="1" lIns="0" tIns="0" rIns="0" bIns="0" anchorCtr="0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  <a:latin typeface="Century" panose="02040604050505020304" pitchFamily="18" charset="0"/>
              </a:rPr>
              <a:t> What comes to your mind ?</a:t>
            </a: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" name="ramadan_kareem_10">
            <a:hlinkClick r:id="" action="ppaction://media"/>
            <a:extLst>
              <a:ext uri="{FF2B5EF4-FFF2-40B4-BE49-F238E27FC236}">
                <a16:creationId xmlns:a16="http://schemas.microsoft.com/office/drawing/2014/main" id="{5B688E3F-BFD7-4072-9411-0624BE007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7109" y="5541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96" y="392672"/>
            <a:ext cx="2928692" cy="1143000"/>
          </a:xfr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generous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5400" y="1928344"/>
            <a:ext cx="4326689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imaginative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2356" y="3426665"/>
            <a:ext cx="2322258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shy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5400" y="5229200"/>
            <a:ext cx="9654244" cy="1426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4- Ali likes giving people things.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401FBE-0068-4492-98E0-A4E84E8C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548680"/>
            <a:ext cx="5683370" cy="40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2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384032" y="320763"/>
            <a:ext cx="3452336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imaginative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83632" y="281824"/>
            <a:ext cx="2461491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shy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7448" y="1656377"/>
            <a:ext cx="9937104" cy="1340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5- Nader is nervous with people.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A6ECC-F9CB-4F9C-935A-819811DF4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" b="8834"/>
          <a:stretch/>
        </p:blipFill>
        <p:spPr>
          <a:xfrm>
            <a:off x="4655840" y="3262938"/>
            <a:ext cx="3320956" cy="3274299"/>
          </a:xfrm>
          <a:prstGeom prst="rect">
            <a:avLst/>
          </a:prstGeom>
        </p:spPr>
      </p:pic>
      <p:pic>
        <p:nvPicPr>
          <p:cNvPr id="10242" name="Picture 2" descr="Shy emoticon Royalty Free Vector Image - VectorStock">
            <a:extLst>
              <a:ext uri="{FF2B5EF4-FFF2-40B4-BE49-F238E27FC236}">
                <a16:creationId xmlns:a16="http://schemas.microsoft.com/office/drawing/2014/main" id="{86DDDC5B-6D50-4E41-8698-0C2FF40B6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62" b="7220"/>
          <a:stretch/>
        </p:blipFill>
        <p:spPr bwMode="auto">
          <a:xfrm>
            <a:off x="8328249" y="3645024"/>
            <a:ext cx="216024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79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3712" y="260648"/>
            <a:ext cx="4176464" cy="1143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rPr>
              <a:t>imaginative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42356" y="1628800"/>
            <a:ext cx="8507288" cy="121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6- Zahra has a lot of ideas.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6EA57-3A4D-4971-9765-CCDFFD92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2996952"/>
            <a:ext cx="381642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" y="0"/>
            <a:ext cx="11568607" cy="6021288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287688" y="4313995"/>
            <a:ext cx="3384376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haroni" pitchFamily="2" charset="-79"/>
                <a:ea typeface="+mj-ea"/>
                <a:cs typeface="+mj-cs"/>
              </a:rPr>
              <a:t>selfish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034039" y="5167642"/>
            <a:ext cx="3384376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haroni" pitchFamily="2" charset="-79"/>
                <a:ea typeface="+mj-ea"/>
                <a:cs typeface="+mj-cs"/>
              </a:rPr>
              <a:t>impatient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264352" y="3501008"/>
            <a:ext cx="3384376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haroni" pitchFamily="2" charset="-79"/>
                <a:ea typeface="+mj-ea"/>
                <a:cs typeface="+mj-cs"/>
              </a:rPr>
              <a:t>generous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161749" y="4313995"/>
            <a:ext cx="3384376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haroni" pitchFamily="2" charset="-79"/>
                <a:ea typeface="+mj-ea"/>
                <a:cs typeface="+mj-cs"/>
              </a:rPr>
              <a:t>shy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8908100" y="5167642"/>
            <a:ext cx="3384376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haroni" pitchFamily="2" charset="-79"/>
                <a:ea typeface="+mj-ea"/>
                <a:cs typeface="+mj-cs"/>
              </a:rPr>
              <a:t>imaginative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980728"/>
            <a:ext cx="2630066" cy="8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337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7384"/>
            <a:ext cx="12360696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980728"/>
            <a:ext cx="2630066" cy="8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20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672" y="2648718"/>
            <a:ext cx="6321538" cy="830997"/>
          </a:xfrm>
          <a:prstGeom prst="rect">
            <a:avLst/>
          </a:prstGeom>
          <a:solidFill>
            <a:srgbClr val="660066"/>
          </a:solidFill>
          <a:ln w="762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Read your answers.</a:t>
            </a:r>
            <a:endParaRPr kumimoji="0" lang="ar-KW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456" y="301638"/>
            <a:ext cx="112332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1. They </a:t>
            </a: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………………...……………..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be late for work.</a:t>
            </a:r>
            <a:endParaRPr kumimoji="0" lang="ar-KW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2639616" y="212187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8000C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shouldn’t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12187"/>
            <a:ext cx="944882" cy="837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E73E0-0456-4C76-9C09-EFE81C30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216796"/>
            <a:ext cx="76200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3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322428"/>
            <a:ext cx="1056136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2. You </a:t>
            </a: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………………………..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work in business.</a:t>
            </a:r>
            <a:endParaRPr kumimoji="0" lang="ar-KW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84" y="0"/>
            <a:ext cx="1124744" cy="1124744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2135560" y="276261"/>
            <a:ext cx="5170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8000C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should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8A6A0-2D39-41A3-A506-803CCA20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77146"/>
            <a:ext cx="7620000" cy="54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33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392" y="372367"/>
            <a:ext cx="112332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3. I </a:t>
            </a: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………………………..……..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eat too much.</a:t>
            </a:r>
            <a:endParaRPr kumimoji="0" lang="ar-KW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1919536" y="326200"/>
            <a:ext cx="5170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8000C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shouldn’t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348880"/>
            <a:ext cx="3492119" cy="3096344"/>
          </a:xfrm>
          <a:prstGeom prst="rect">
            <a:avLst/>
          </a:prstGeom>
        </p:spPr>
      </p:pic>
      <p:pic>
        <p:nvPicPr>
          <p:cNvPr id="4098" name="Picture 2" descr="5 ways to stop overeating | FF Fitness &amp; Nutrition">
            <a:extLst>
              <a:ext uri="{FF2B5EF4-FFF2-40B4-BE49-F238E27FC236}">
                <a16:creationId xmlns:a16="http://schemas.microsoft.com/office/drawing/2014/main" id="{92A8AD2C-95D3-4C74-9E27-50AE4E24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00" y="1603568"/>
            <a:ext cx="4752528" cy="485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6936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913794" y="4819137"/>
            <a:ext cx="10353761" cy="94035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ym typeface="Amatic SC"/>
              </a:rPr>
              <a:t>1</a:t>
            </a:r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"/>
          </p:nvPr>
        </p:nvSpPr>
        <p:spPr>
          <a:xfrm>
            <a:off x="908511" y="5289314"/>
            <a:ext cx="10353761" cy="50126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0" indent="0">
              <a:spcBef>
                <a:spcPts val="1000"/>
              </a:spcBef>
              <a:spcAft>
                <a:spcPts val="1333"/>
              </a:spcAft>
            </a:pPr>
            <a:r>
              <a:rPr lang="en-US" sz="5400" dirty="0">
                <a:solidFill>
                  <a:schemeClr val="tx1"/>
                </a:solidFill>
              </a:rPr>
              <a:t>What will you do in Ramadan ?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6921CCB-71C4-49D8-B768-01C5A393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77807"/>
            <a:ext cx="10801200" cy="52338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400" y="548680"/>
            <a:ext cx="112332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………………...………………………..………..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have a hair cut?</a:t>
            </a:r>
            <a:endParaRPr kumimoji="0" lang="ar-KW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1775520" y="444306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8000C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Why don’t you</a:t>
            </a:r>
          </a:p>
        </p:txBody>
      </p:sp>
      <p:pic>
        <p:nvPicPr>
          <p:cNvPr id="1026" name="Picture 2" descr="Boy Haircut Stock Illustrations – 4,671 Boy Haircut Stock Illustrations,  Vectors &amp; Clipart - Dreamstime">
            <a:extLst>
              <a:ext uri="{FF2B5EF4-FFF2-40B4-BE49-F238E27FC236}">
                <a16:creationId xmlns:a16="http://schemas.microsoft.com/office/drawing/2014/main" id="{31662148-E7D7-460D-A061-FA1E274B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1995488"/>
            <a:ext cx="2595537" cy="46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718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63745ED-2732-4FD5-9046-D0B5F5E07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8" t="25296" r="22649" b="14064"/>
          <a:stretch/>
        </p:blipFill>
        <p:spPr>
          <a:xfrm>
            <a:off x="932687" y="836712"/>
            <a:ext cx="10326626" cy="590465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D575439-772E-4043-B5DE-8946A3108687}"/>
              </a:ext>
            </a:extLst>
          </p:cNvPr>
          <p:cNvSpPr/>
          <p:nvPr/>
        </p:nvSpPr>
        <p:spPr>
          <a:xfrm>
            <a:off x="12419" y="-21287"/>
            <a:ext cx="116576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should or shouldn’t to complete the sentences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93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848AA9D-809A-4824-AEA2-B194AC5D2CD1}"/>
              </a:ext>
            </a:extLst>
          </p:cNvPr>
          <p:cNvSpPr/>
          <p:nvPr/>
        </p:nvSpPr>
        <p:spPr>
          <a:xfrm>
            <a:off x="479376" y="332656"/>
            <a:ext cx="108377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the pictures that show </a:t>
            </a:r>
            <a:r>
              <a:rPr lang="en-US" sz="4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behavior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0920AEE-7619-4AB7-94E9-1B3110BF5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7" b="66486"/>
          <a:stretch/>
        </p:blipFill>
        <p:spPr bwMode="auto">
          <a:xfrm>
            <a:off x="158326" y="1471765"/>
            <a:ext cx="3348190" cy="2180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2B81C00-AAF7-48AD-B3CF-D35FDBBE9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1" t="32846" r="1745" b="32846"/>
          <a:stretch/>
        </p:blipFill>
        <p:spPr bwMode="auto">
          <a:xfrm>
            <a:off x="6736088" y="3429000"/>
            <a:ext cx="2448272" cy="2016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B7A80F-829C-4B0E-9E8D-1A92AE835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3697"/>
          <a:stretch/>
        </p:blipFill>
        <p:spPr>
          <a:xfrm>
            <a:off x="3506516" y="2562001"/>
            <a:ext cx="3022871" cy="2438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D0AEC1D9-2975-495D-B7A7-6EB5178A4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7" r="50000" b="34072"/>
          <a:stretch/>
        </p:blipFill>
        <p:spPr bwMode="auto">
          <a:xfrm>
            <a:off x="9391061" y="4211856"/>
            <a:ext cx="2686050" cy="1800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F0CBF70-AE08-4661-8758-3F50A68AFD29}"/>
              </a:ext>
            </a:extLst>
          </p:cNvPr>
          <p:cNvSpPr/>
          <p:nvPr/>
        </p:nvSpPr>
        <p:spPr>
          <a:xfrm>
            <a:off x="1592612" y="3652238"/>
            <a:ext cx="479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ar-SA" sz="5400" b="0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BED5910-4E79-4D4D-AEE3-172237DFE9B5}"/>
              </a:ext>
            </a:extLst>
          </p:cNvPr>
          <p:cNvSpPr txBox="1"/>
          <p:nvPr/>
        </p:nvSpPr>
        <p:spPr>
          <a:xfrm>
            <a:off x="2003382" y="4983559"/>
            <a:ext cx="6105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b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CFDD981-4F8C-42D8-BDD7-13E5F8A6A72A}"/>
              </a:ext>
            </a:extLst>
          </p:cNvPr>
          <p:cNvSpPr txBox="1"/>
          <p:nvPr/>
        </p:nvSpPr>
        <p:spPr>
          <a:xfrm>
            <a:off x="4675655" y="5299250"/>
            <a:ext cx="6105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1BD08E5-85EA-49B2-8B27-7DC00C77CCD7}"/>
              </a:ext>
            </a:extLst>
          </p:cNvPr>
          <p:cNvSpPr txBox="1"/>
          <p:nvPr/>
        </p:nvSpPr>
        <p:spPr>
          <a:xfrm>
            <a:off x="7634450" y="5958692"/>
            <a:ext cx="6105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d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51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Cute Muslim Girl Cartoon With Red Balloon Stock Vector - Illustration of  girls, icon: 84700302">
            <a:extLst>
              <a:ext uri="{FF2B5EF4-FFF2-40B4-BE49-F238E27FC236}">
                <a16:creationId xmlns:a16="http://schemas.microsoft.com/office/drawing/2014/main" id="{400729C0-428F-4F08-9202-A5298B86F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5" b="10101"/>
          <a:stretch/>
        </p:blipFill>
        <p:spPr bwMode="auto">
          <a:xfrm>
            <a:off x="335360" y="7987"/>
            <a:ext cx="594305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324E59-69BA-4504-8C21-F42D0D58096D}"/>
              </a:ext>
            </a:extLst>
          </p:cNvPr>
          <p:cNvSpPr/>
          <p:nvPr/>
        </p:nvSpPr>
        <p:spPr>
          <a:xfrm>
            <a:off x="5231904" y="2348880"/>
            <a:ext cx="64463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Imagine this is your </a:t>
            </a:r>
          </a:p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little sister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8004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4895284-676B-49AF-AA01-172627B313D3}"/>
              </a:ext>
            </a:extLst>
          </p:cNvPr>
          <p:cNvSpPr/>
          <p:nvPr/>
        </p:nvSpPr>
        <p:spPr>
          <a:xfrm>
            <a:off x="1035961" y="548680"/>
            <a:ext cx="10120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two sentences to your little sister 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the things she </a:t>
            </a:r>
            <a:r>
              <a:rPr lang="en-US" sz="4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 in Ramadan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314" name="Picture 2" descr="A Cute Muslim Girl Cartoon With Red Balloon Stock Vector - Illustration of  girls, icon: 84700302">
            <a:extLst>
              <a:ext uri="{FF2B5EF4-FFF2-40B4-BE49-F238E27FC236}">
                <a16:creationId xmlns:a16="http://schemas.microsoft.com/office/drawing/2014/main" id="{0F7D0ED2-AA9F-41E4-A70D-9B2F97C66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2" b="12201"/>
          <a:stretch/>
        </p:blipFill>
        <p:spPr bwMode="auto">
          <a:xfrm>
            <a:off x="263352" y="2420888"/>
            <a:ext cx="3494782" cy="34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CFF425F-67F8-4750-9111-E58E9B78516F}"/>
              </a:ext>
            </a:extLst>
          </p:cNvPr>
          <p:cNvSpPr/>
          <p:nvPr/>
        </p:nvSpPr>
        <p:spPr>
          <a:xfrm>
            <a:off x="3638798" y="2852936"/>
            <a:ext cx="82898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You should__________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You should __________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316" name="Picture 4" descr="Download Al Quran Illustration Vector Art. Choose from over a million free  vectors, clipart graphics, vecto… | Islamic posters, Islamic art pattern,  Quran wallpaper">
            <a:extLst>
              <a:ext uri="{FF2B5EF4-FFF2-40B4-BE49-F238E27FC236}">
                <a16:creationId xmlns:a16="http://schemas.microsoft.com/office/drawing/2014/main" id="{307AE4E2-0B10-4703-9901-FE736DFC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74" y="5026709"/>
            <a:ext cx="1537708" cy="127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60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4895284-676B-49AF-AA01-172627B313D3}"/>
              </a:ext>
            </a:extLst>
          </p:cNvPr>
          <p:cNvSpPr/>
          <p:nvPr/>
        </p:nvSpPr>
        <p:spPr>
          <a:xfrm>
            <a:off x="730589" y="548680"/>
            <a:ext cx="10730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two sentences to your little sister 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the things she </a:t>
            </a:r>
            <a:r>
              <a:rPr lang="en-US" sz="4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shouldn't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 in Ramadan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338" name="Picture 2" descr="A Cute Muslim Girl Cartoon With Red Balloon Stock Vector - Illustration of  girls, icon: 84700302">
            <a:extLst>
              <a:ext uri="{FF2B5EF4-FFF2-40B4-BE49-F238E27FC236}">
                <a16:creationId xmlns:a16="http://schemas.microsoft.com/office/drawing/2014/main" id="{1B75671C-199B-4AAD-9ED2-3CFA532DE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r="6212" b="11151"/>
          <a:stretch/>
        </p:blipFill>
        <p:spPr bwMode="auto">
          <a:xfrm>
            <a:off x="682964" y="2276872"/>
            <a:ext cx="3456384" cy="37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2A9C291-1AD4-43D3-9288-D19C4498C616}"/>
              </a:ext>
            </a:extLst>
          </p:cNvPr>
          <p:cNvSpPr txBox="1"/>
          <p:nvPr/>
        </p:nvSpPr>
        <p:spPr>
          <a:xfrm>
            <a:off x="3935760" y="2564904"/>
            <a:ext cx="78713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You shouldn’t __________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You shouldn’t  __________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342" name="Picture 6" descr="Kid watching tv Royalty Free Vector Image - VectorStock">
            <a:extLst>
              <a:ext uri="{FF2B5EF4-FFF2-40B4-BE49-F238E27FC236}">
                <a16:creationId xmlns:a16="http://schemas.microsoft.com/office/drawing/2014/main" id="{F47CB113-AFA5-4C14-996A-605F0C34E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5" b="18512"/>
          <a:stretch/>
        </p:blipFill>
        <p:spPr bwMode="auto">
          <a:xfrm>
            <a:off x="10056440" y="4233231"/>
            <a:ext cx="1964804" cy="19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73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7F8B91"/>
                </a:solidFill>
              </a:rPr>
              <a:pPr defTabSz="1219170">
                <a:buClr>
                  <a:srgbClr val="000000"/>
                </a:buClr>
              </a:pPr>
              <a:t>36</a:t>
            </a:fld>
            <a:endParaRPr kern="0">
              <a:solidFill>
                <a:srgbClr val="7F8B91"/>
              </a:solidFill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7598234" y="2282967"/>
            <a:ext cx="2481735" cy="2292027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881ED1-BE74-44E9-BCE7-D6B30F117A7C}"/>
              </a:ext>
            </a:extLst>
          </p:cNvPr>
          <p:cNvSpPr txBox="1"/>
          <p:nvPr/>
        </p:nvSpPr>
        <p:spPr>
          <a:xfrm>
            <a:off x="371364" y="1340768"/>
            <a:ext cx="6095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</a:rPr>
              <a:t>https://wordwall.net/play/4977/252/616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82F143-246E-4A16-A7A6-4AF61BF9C5E7}"/>
              </a:ext>
            </a:extLst>
          </p:cNvPr>
          <p:cNvSpPr/>
          <p:nvPr/>
        </p:nvSpPr>
        <p:spPr>
          <a:xfrm>
            <a:off x="191344" y="260648"/>
            <a:ext cx="6455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enter the link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83F34F4-E082-49C2-AAD3-D3FABA743E1D}"/>
              </a:ext>
            </a:extLst>
          </p:cNvPr>
          <p:cNvSpPr/>
          <p:nvPr/>
        </p:nvSpPr>
        <p:spPr>
          <a:xfrm>
            <a:off x="530598" y="1196752"/>
            <a:ext cx="111308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word with the missing letters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D5B58D0-512D-4B84-9C49-3D9787735189}"/>
              </a:ext>
            </a:extLst>
          </p:cNvPr>
          <p:cNvSpPr/>
          <p:nvPr/>
        </p:nvSpPr>
        <p:spPr>
          <a:xfrm>
            <a:off x="4455168" y="2967335"/>
            <a:ext cx="3281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_ _ _ _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325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83F34F4-E082-49C2-AAD3-D3FABA743E1D}"/>
              </a:ext>
            </a:extLst>
          </p:cNvPr>
          <p:cNvSpPr/>
          <p:nvPr/>
        </p:nvSpPr>
        <p:spPr>
          <a:xfrm>
            <a:off x="530598" y="1196752"/>
            <a:ext cx="111308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Complete the word with the missing letters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D5B58D0-512D-4B84-9C49-3D9787735189}"/>
              </a:ext>
            </a:extLst>
          </p:cNvPr>
          <p:cNvSpPr/>
          <p:nvPr/>
        </p:nvSpPr>
        <p:spPr>
          <a:xfrm>
            <a:off x="3627734" y="2967335"/>
            <a:ext cx="4936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B71E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ima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B71E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_ _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B71E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na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B71E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_ _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B71E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ve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B71E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89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" y="-10398"/>
            <a:ext cx="12285784" cy="68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72655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lping Poor People Cartoon (Page 1) - Line.17QQ.com">
            <a:extLst>
              <a:ext uri="{FF2B5EF4-FFF2-40B4-BE49-F238E27FC236}">
                <a16:creationId xmlns:a16="http://schemas.microsoft.com/office/drawing/2014/main" id="{072F5F51-03F4-4504-9082-17764733B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/>
        </p:blipFill>
        <p:spPr bwMode="auto">
          <a:xfrm>
            <a:off x="1919536" y="260648"/>
            <a:ext cx="87129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BB7D7FD-5569-4819-87C3-2C0220B07822}"/>
              </a:ext>
            </a:extLst>
          </p:cNvPr>
          <p:cNvSpPr/>
          <p:nvPr/>
        </p:nvSpPr>
        <p:spPr>
          <a:xfrm>
            <a:off x="630478" y="5478902"/>
            <a:ext cx="10736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Is this a good or bad behavior ?</a:t>
            </a:r>
            <a:endParaRPr lang="ar-SA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497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>
            <a:spLocks noGrp="1"/>
          </p:cNvSpPr>
          <p:nvPr>
            <p:ph type="subTitle" idx="4294967295"/>
          </p:nvPr>
        </p:nvSpPr>
        <p:spPr>
          <a:xfrm>
            <a:off x="1831590" y="5350235"/>
            <a:ext cx="8565600" cy="9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Aft>
                <a:spcPts val="1333"/>
              </a:spcAft>
              <a:buNone/>
            </a:pPr>
            <a:r>
              <a:rPr lang="en-US" sz="2667" dirty="0"/>
              <a:t>How can we help the poor ?</a:t>
            </a:r>
            <a:endParaRPr sz="2667" dirty="0"/>
          </a:p>
        </p:txBody>
      </p:sp>
      <p:sp>
        <p:nvSpPr>
          <p:cNvPr id="200" name="Google Shape;200;p17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7F8B91"/>
                </a:solidFill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solidFill>
                <a:srgbClr val="7F8B91"/>
              </a:solidFill>
            </a:endParaRPr>
          </a:p>
        </p:txBody>
      </p:sp>
      <p:grpSp>
        <p:nvGrpSpPr>
          <p:cNvPr id="201" name="Google Shape;201;p17"/>
          <p:cNvGrpSpPr/>
          <p:nvPr/>
        </p:nvGrpSpPr>
        <p:grpSpPr>
          <a:xfrm>
            <a:off x="4423011" y="631479"/>
            <a:ext cx="3345859" cy="3284149"/>
            <a:chOff x="576654" y="555403"/>
            <a:chExt cx="3865959" cy="3794658"/>
          </a:xfrm>
        </p:grpSpPr>
        <p:sp>
          <p:nvSpPr>
            <p:cNvPr id="202" name="Google Shape;202;p17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6" name="Picture 4" descr="A Team Of Volunteers Helps Homeless And Poor People - Give Out.. Royalty  Free Cliparts, Vectors, And Stock Illustration. Image 135431968.">
            <a:extLst>
              <a:ext uri="{FF2B5EF4-FFF2-40B4-BE49-F238E27FC236}">
                <a16:creationId xmlns:a16="http://schemas.microsoft.com/office/drawing/2014/main" id="{F09F47DF-7823-4B33-A7DA-B1B8F2AD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9" y="779836"/>
            <a:ext cx="6752102" cy="4051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116632"/>
            <a:ext cx="12192000" cy="193022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People who are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generous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are willing to give money, help and kindness.</a:t>
            </a:r>
            <a:endParaRPr kumimoji="0" lang="ar-KW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9071C9-FE9D-460B-B736-D5625A4BC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132856"/>
            <a:ext cx="5328592" cy="4662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9D325-F928-487A-8C97-2F5AD171C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2132856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nerous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8568" y="404664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722941"/>
            <a:ext cx="10840755" cy="6135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2449512"/>
            <a:ext cx="4824536" cy="1470025"/>
          </a:xfrm>
          <a:solidFill>
            <a:schemeClr val="bg1"/>
          </a:solidFill>
          <a:ln w="76200"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/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generous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A900B-1EB6-4E22-9593-AA903E51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1047617"/>
            <a:ext cx="9603275" cy="10492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CA0B4C-47E7-4C30-83FB-6548FAD5C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Vocabulary english opposite word Free Vector">
            <a:extLst>
              <a:ext uri="{FF2B5EF4-FFF2-40B4-BE49-F238E27FC236}">
                <a16:creationId xmlns:a16="http://schemas.microsoft.com/office/drawing/2014/main" id="{0296FC41-92E4-43B0-A66C-18B127BA8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" b="18999"/>
          <a:stretch/>
        </p:blipFill>
        <p:spPr bwMode="auto">
          <a:xfrm>
            <a:off x="1598802" y="52754"/>
            <a:ext cx="96835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B8149F-E1AC-48A2-A7B3-C33A2028DDB7}"/>
              </a:ext>
            </a:extLst>
          </p:cNvPr>
          <p:cNvSpPr/>
          <p:nvPr/>
        </p:nvSpPr>
        <p:spPr>
          <a:xfrm>
            <a:off x="1919536" y="1173522"/>
            <a:ext cx="2740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generous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726AD68-3F04-4A01-82EF-C43142726186}"/>
              </a:ext>
            </a:extLst>
          </p:cNvPr>
          <p:cNvSpPr/>
          <p:nvPr/>
        </p:nvSpPr>
        <p:spPr>
          <a:xfrm>
            <a:off x="9048328" y="1231393"/>
            <a:ext cx="1872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selfish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42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lfish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4312" y="491331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034" y="1"/>
            <a:ext cx="7772400" cy="1470025"/>
          </a:xfrm>
          <a:noFill/>
          <a:ln w="76200"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selfish</a:t>
            </a:r>
            <a:endParaRPr lang="ar-KW" sz="9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7" y="1340768"/>
            <a:ext cx="11335453" cy="51428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A01979-B318-493B-B2B2-F73E802359BB}"/>
              </a:ext>
            </a:extLst>
          </p:cNvPr>
          <p:cNvSpPr/>
          <p:nvPr/>
        </p:nvSpPr>
        <p:spPr>
          <a:xfrm>
            <a:off x="5181659" y="4653136"/>
            <a:ext cx="6711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selfish person only thinks of his own advantage.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قص">
  <a:themeElements>
    <a:clrScheme name="قص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قص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قص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1_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09A28B-969A-450B-8490-A1CDB454DF78}">
  <ds:schemaRefs>
    <ds:schemaRef ds:uri="http://purl.org/dc/terms/"/>
    <ds:schemaRef ds:uri="http://purl.org/dc/dcmitype/"/>
    <ds:schemaRef ds:uri="b97b0aa8-1781-4c54-a774-0e389bbc798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254ae3f-3131-48d8-b26b-ed44294e533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4AF9D3-43B1-4623-9E34-BD3C157D61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D20A67-D0CC-4E51-B966-6C22A5124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1242</TotalTime>
  <Words>349</Words>
  <Application>Microsoft Office PowerPoint</Application>
  <PresentationFormat>شاشة عريضة</PresentationFormat>
  <Paragraphs>93</Paragraphs>
  <Slides>39</Slides>
  <Notes>9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39</vt:i4>
      </vt:variant>
    </vt:vector>
  </HeadingPairs>
  <TitlesOfParts>
    <vt:vector size="59" baseType="lpstr">
      <vt:lpstr>Adobe Gothic Std B</vt:lpstr>
      <vt:lpstr>Aharoni</vt:lpstr>
      <vt:lpstr>Amatic SC</vt:lpstr>
      <vt:lpstr>Arial</vt:lpstr>
      <vt:lpstr>Bookman Old Style</vt:lpstr>
      <vt:lpstr>Calibri</vt:lpstr>
      <vt:lpstr>Calibri Light</vt:lpstr>
      <vt:lpstr>Century</vt:lpstr>
      <vt:lpstr>Franklin Gothic Book</vt:lpstr>
      <vt:lpstr>Garamond</vt:lpstr>
      <vt:lpstr>Gill Sans MT</vt:lpstr>
      <vt:lpstr>Nunito</vt:lpstr>
      <vt:lpstr>Nunito SemiBold</vt:lpstr>
      <vt:lpstr>Rockwell</vt:lpstr>
      <vt:lpstr>Gallery</vt:lpstr>
      <vt:lpstr>Curio template</vt:lpstr>
      <vt:lpstr>قص</vt:lpstr>
      <vt:lpstr>Damask</vt:lpstr>
      <vt:lpstr>أثر رجعي</vt:lpstr>
      <vt:lpstr>1_Curio template</vt:lpstr>
      <vt:lpstr>Let's play a game (match the opposites)</vt:lpstr>
      <vt:lpstr> What comes to your mind ?</vt:lpstr>
      <vt:lpstr>1</vt:lpstr>
      <vt:lpstr>عرض تقديمي في PowerPoint</vt:lpstr>
      <vt:lpstr>عرض تقديمي في PowerPoint</vt:lpstr>
      <vt:lpstr>عرض تقديمي في PowerPoint</vt:lpstr>
      <vt:lpstr>generous</vt:lpstr>
      <vt:lpstr>عرض تقديمي في PowerPoint</vt:lpstr>
      <vt:lpstr>selfish</vt:lpstr>
      <vt:lpstr>عرض تقديمي في PowerPoint</vt:lpstr>
      <vt:lpstr>عرض تقديمي في PowerPoint</vt:lpstr>
      <vt:lpstr>imaginative</vt:lpstr>
      <vt:lpstr>عرض تقديمي في PowerPoint</vt:lpstr>
      <vt:lpstr>عرض تقديمي في PowerPoint</vt:lpstr>
      <vt:lpstr>عرض تقديمي في PowerPoint</vt:lpstr>
      <vt:lpstr>Check your answers!</vt:lpstr>
      <vt:lpstr>generous</vt:lpstr>
      <vt:lpstr>generous</vt:lpstr>
      <vt:lpstr>generous</vt:lpstr>
      <vt:lpstr>generous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profile</dc:title>
  <dc:creator>Nora</dc:creator>
  <cp:lastModifiedBy>مريم مصطفي ابو الحسن الهاشمي</cp:lastModifiedBy>
  <cp:revision>153</cp:revision>
  <dcterms:created xsi:type="dcterms:W3CDTF">2010-04-10T16:15:46Z</dcterms:created>
  <dcterms:modified xsi:type="dcterms:W3CDTF">2021-04-03T03:26:58Z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